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75" r:id="rId5"/>
    <p:sldId id="284" r:id="rId6"/>
    <p:sldId id="279" r:id="rId7"/>
    <p:sldId id="296" r:id="rId8"/>
    <p:sldId id="315" r:id="rId9"/>
    <p:sldId id="285" r:id="rId10"/>
    <p:sldId id="299" r:id="rId11"/>
    <p:sldId id="286" r:id="rId12"/>
    <p:sldId id="314" r:id="rId13"/>
    <p:sldId id="300" r:id="rId14"/>
    <p:sldId id="316" r:id="rId15"/>
    <p:sldId id="318" r:id="rId16"/>
    <p:sldId id="317" r:id="rId17"/>
    <p:sldId id="310" r:id="rId18"/>
    <p:sldId id="3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286"/>
            <p14:sldId id="314"/>
            <p14:sldId id="300"/>
            <p14:sldId id="316"/>
            <p14:sldId id="318"/>
            <p14:sldId id="317"/>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65BB7B"/>
    <a:srgbClr val="D6EDCF"/>
    <a:srgbClr val="30335D"/>
    <a:srgbClr val="FFFFFF"/>
    <a:srgbClr val="D2D2F1"/>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DA9C-2F3C-43B1-A21D-151751618BDD}" v="153" dt="2023-12-08T20:45:17.025"/>
    <p1510:client id="{9949FC63-588B-441E-B034-16215B59F786}" v="52" dt="2023-12-12T19:22:56.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48" autoAdjust="0"/>
  </p:normalViewPr>
  <p:slideViewPr>
    <p:cSldViewPr snapToGrid="0">
      <p:cViewPr varScale="1">
        <p:scale>
          <a:sx n="80" d="100"/>
          <a:sy n="80" d="100"/>
        </p:scale>
        <p:origin x="984"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14</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8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8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Hinge Loss:</a:t>
            </a:r>
            <a:r>
              <a:rPr lang="en-US" sz="1800" dirty="0">
                <a:effectLst/>
                <a:latin typeface="Calibri" panose="020F0502020204030204" pitchFamily="34" charset="0"/>
                <a:ea typeface="Yu Mincho" panose="020B0400000000000000" pitchFamily="18" charset="-128"/>
                <a:cs typeface="Arial" panose="020B0604020202020204" pitchFamily="34" charset="0"/>
              </a:rPr>
              <a:t> Often used in support vector machines (SVMs, a ML method) and some types of neural networks, particularly for "maximum-margin" classification.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Huber Loss:</a:t>
            </a:r>
            <a:r>
              <a:rPr lang="en-US" sz="1800" dirty="0">
                <a:effectLst/>
                <a:latin typeface="Calibri" panose="020F0502020204030204" pitchFamily="34" charset="0"/>
                <a:ea typeface="Yu Mincho" panose="020B0400000000000000" pitchFamily="18" charset="-128"/>
                <a:cs typeface="Arial" panose="020B0604020202020204" pitchFamily="34" charset="0"/>
              </a:rPr>
              <a:t> A combination of MSE and Mean Absolute Error, it's less sensitive to outliers than MSE.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Logistic Loss:</a:t>
            </a:r>
            <a:r>
              <a:rPr lang="en-US" sz="1800" dirty="0">
                <a:effectLst/>
                <a:latin typeface="Calibri" panose="020F0502020204030204" pitchFamily="34" charset="0"/>
                <a:ea typeface="Yu Mincho" panose="020B0400000000000000" pitchFamily="18" charset="-128"/>
                <a:cs typeface="Arial" panose="020B0604020202020204" pitchFamily="34" charset="0"/>
              </a:rPr>
              <a:t> Used in logistic regression, measuring the difference between binary or multiclass labels and predictions.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10</a:t>
            </a:fld>
            <a:endParaRPr lang="en-US"/>
          </a:p>
        </p:txBody>
      </p:sp>
    </p:spTree>
    <p:extLst>
      <p:ext uri="{BB962C8B-B14F-4D97-AF65-F5344CB8AC3E}">
        <p14:creationId xmlns:p14="http://schemas.microsoft.com/office/powerpoint/2010/main" val="2904560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02341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Optimization Algorithms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 Choosing the Right Optimizer:</a:t>
            </a:r>
            <a:br>
              <a:rPr lang="en-US" dirty="0"/>
            </a:br>
            <a:r>
              <a:rPr lang="en-US" dirty="0"/>
              <a:t>A Quick Guide</a:t>
            </a:r>
          </a:p>
        </p:txBody>
      </p:sp>
    </p:spTree>
    <p:extLst>
      <p:ext uri="{BB962C8B-B14F-4D97-AF65-F5344CB8AC3E}">
        <p14:creationId xmlns:p14="http://schemas.microsoft.com/office/powerpoint/2010/main" val="330145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3706809" y="1016000"/>
            <a:ext cx="8485192" cy="4601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grpSp>
        <p:nvGrpSpPr>
          <p:cNvPr id="6" name="Group 5">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Tree>
    <p:extLst>
      <p:ext uri="{BB962C8B-B14F-4D97-AF65-F5344CB8AC3E}">
        <p14:creationId xmlns:p14="http://schemas.microsoft.com/office/powerpoint/2010/main" val="348966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dirty="0"/>
              <a:t>Hyperparameter Optimization</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fontScale="92500" lnSpcReduction="10000"/>
          </a:bodyPr>
          <a:lstStyle/>
          <a:p>
            <a:r>
              <a:rPr lang="en-US" dirty="0"/>
              <a:t>04_bees_vs_wasps.ipynb</a:t>
            </a:r>
          </a:p>
          <a:p>
            <a:endParaRPr lang="en-US" dirty="0"/>
          </a:p>
          <a:p>
            <a:r>
              <a:rPr lang="en-US" dirty="0"/>
              <a:t>This notebook will walk you through building and training your own image classification model, then allow you to compare different hyperparameter optimization configurations!</a:t>
            </a:r>
          </a:p>
        </p:txBody>
      </p:sp>
    </p:spTree>
    <p:extLst>
      <p:ext uri="{BB962C8B-B14F-4D97-AF65-F5344CB8AC3E}">
        <p14:creationId xmlns:p14="http://schemas.microsoft.com/office/powerpoint/2010/main" val="393708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56659"/>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Introduction to Error and Loss Functions </a:t>
            </a:r>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Some Loss Functions</a:t>
            </a:r>
          </a:p>
        </p:txBody>
      </p:sp>
      <p:pic>
        <p:nvPicPr>
          <p:cNvPr id="1026" name="Picture 2" descr="Output image">
            <a:extLst>
              <a:ext uri="{FF2B5EF4-FFF2-40B4-BE49-F238E27FC236}">
                <a16:creationId xmlns:a16="http://schemas.microsoft.com/office/drawing/2014/main" id="{EAD4A5C3-1699-8C27-ACE6-4B43B072F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181" y="1816847"/>
            <a:ext cx="3344081" cy="21694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a:extLst>
              <a:ext uri="{FF2B5EF4-FFF2-40B4-BE49-F238E27FC236}">
                <a16:creationId xmlns:a16="http://schemas.microsoft.com/office/drawing/2014/main" id="{5F6116AD-D4D0-2CBF-7EEF-62E691EF9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2" y="4269514"/>
            <a:ext cx="3344081" cy="22113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utput image">
            <a:extLst>
              <a:ext uri="{FF2B5EF4-FFF2-40B4-BE49-F238E27FC236}">
                <a16:creationId xmlns:a16="http://schemas.microsoft.com/office/drawing/2014/main" id="{B2F47201-6DD9-1BB4-3392-F5BDFF155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958" y="4269514"/>
            <a:ext cx="3344083" cy="2171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tput image">
            <a:extLst>
              <a:ext uri="{FF2B5EF4-FFF2-40B4-BE49-F238E27FC236}">
                <a16:creationId xmlns:a16="http://schemas.microsoft.com/office/drawing/2014/main" id="{3C57FFF5-F38A-FE45-7799-7F8244CEB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740" y="1816847"/>
            <a:ext cx="3344082" cy="21694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utput image">
            <a:extLst>
              <a:ext uri="{FF2B5EF4-FFF2-40B4-BE49-F238E27FC236}">
                <a16:creationId xmlns:a16="http://schemas.microsoft.com/office/drawing/2014/main" id="{27C92706-5D47-DEEF-109C-B808B6297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679" y="4289292"/>
            <a:ext cx="3341010" cy="2211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39305D-F302-DA4B-D93C-BA4842F40910}"/>
              </a:ext>
            </a:extLst>
          </p:cNvPr>
          <p:cNvSpPr txBox="1"/>
          <p:nvPr/>
        </p:nvSpPr>
        <p:spPr>
          <a:xfrm>
            <a:off x="3884888" y="6500593"/>
            <a:ext cx="4422221" cy="369332"/>
          </a:xfrm>
          <a:prstGeom prst="rect">
            <a:avLst/>
          </a:prstGeom>
          <a:noFill/>
        </p:spPr>
        <p:txBody>
          <a:bodyPr wrap="square" rtlCol="0">
            <a:spAutoFit/>
          </a:bodyPr>
          <a:lstStyle/>
          <a:p>
            <a:r>
              <a:rPr lang="en-US" dirty="0"/>
              <a:t>These images were generated using AI tools</a:t>
            </a:r>
          </a:p>
        </p:txBody>
      </p:sp>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Optimizers and Advanced Gradient Descent Techniques</a:t>
            </a:r>
          </a:p>
        </p:txBody>
      </p:sp>
    </p:spTree>
    <p:extLst>
      <p:ext uri="{BB962C8B-B14F-4D97-AF65-F5344CB8AC3E}">
        <p14:creationId xmlns:p14="http://schemas.microsoft.com/office/powerpoint/2010/main" val="212804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2" ma:contentTypeDescription="Create a new document." ma:contentTypeScope="" ma:versionID="3f910c0e24e3ef7e8d488bc6f8c277c7">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d432f6a320c6c03154718ff93a28c9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677FA-F138-428B-9820-6F102A8FC0B0}">
  <ds:schemaRef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457672a9-2aae-4e32-9c0c-21a1a727485c"/>
    <ds:schemaRef ds:uri="http://schemas.microsoft.com/office/infopath/2007/PartnerControls"/>
    <ds:schemaRef ds:uri="http://schemas.openxmlformats.org/package/2006/metadata/core-properties"/>
    <ds:schemaRef ds:uri="dab19d59-310d-4ad5-9870-435903295c2c"/>
    <ds:schemaRef ds:uri="http://purl.org/dc/terms/"/>
  </ds:schemaRefs>
</ds:datastoreItem>
</file>

<file path=customXml/itemProps2.xml><?xml version="1.0" encoding="utf-8"?>
<ds:datastoreItem xmlns:ds="http://schemas.openxmlformats.org/officeDocument/2006/customXml" ds:itemID="{07CCABAE-843B-40D9-8416-2AE20B0EE1FE}">
  <ds:schemaRefs>
    <ds:schemaRef ds:uri="457672a9-2aae-4e32-9c0c-21a1a727485c"/>
    <ds:schemaRef ds:uri="dab19d59-310d-4ad5-9870-435903295c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8D0B54-EA8A-470E-AA56-47CC8CFEFA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1705</Words>
  <Application>Microsoft Office PowerPoint</Application>
  <PresentationFormat>Widescreen</PresentationFormat>
  <Paragraphs>169</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Module 3 Objectives</vt:lpstr>
      <vt:lpstr>Understanding Gradient Descent</vt:lpstr>
      <vt:lpstr>It’s All Downhill From Here</vt:lpstr>
      <vt:lpstr>PowerPoint Presentation</vt:lpstr>
      <vt:lpstr>Introduction to Error and Loss Functions </vt:lpstr>
      <vt:lpstr>Some Loss Functions</vt:lpstr>
      <vt:lpstr>Optimizers and Advanced Gradient Descent Techniques</vt:lpstr>
      <vt:lpstr>PowerPoint Presentation</vt:lpstr>
      <vt:lpstr>PowerPoint Presentation</vt:lpstr>
      <vt:lpstr>PowerPoint Presentation</vt:lpstr>
      <vt:lpstr> Choosing the Right Optimizer: A Quick Guide</vt:lpstr>
      <vt:lpstr>PowerPoint Presentation</vt:lpstr>
      <vt:lpstr>Hyperparameter Optimization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9</cp:revision>
  <dcterms:created xsi:type="dcterms:W3CDTF">2022-10-29T18:14:49Z</dcterms:created>
  <dcterms:modified xsi:type="dcterms:W3CDTF">2023-12-12T19:23:04Z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